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0693400" cy="7562850"/>
  <p:notesSz cx="10693400" cy="756285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3D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92" y="5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300" b="1" i="0">
                <a:solidFill>
                  <a:srgbClr val="005287"/>
                </a:solidFill>
                <a:latin typeface="Verdana"/>
                <a:cs typeface="Verdana"/>
              </a:defRPr>
            </a:lvl1pPr>
          </a:lstStyle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-5" dirty="0"/>
              <a:t>‹Nº›</a:t>
            </a:fld>
            <a:endParaRPr spc="-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300" b="1" i="0">
                <a:solidFill>
                  <a:srgbClr val="005287"/>
                </a:solidFill>
                <a:latin typeface="Verdana"/>
                <a:cs typeface="Verdana"/>
              </a:defRPr>
            </a:lvl1pPr>
          </a:lstStyle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-5" dirty="0"/>
              <a:t>‹Nº›</a:t>
            </a:fld>
            <a:endParaRPr spc="-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3/19/2020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300" b="1" i="0">
                <a:solidFill>
                  <a:srgbClr val="005287"/>
                </a:solidFill>
                <a:latin typeface="Verdana"/>
                <a:cs typeface="Verdana"/>
              </a:defRPr>
            </a:lvl1pPr>
          </a:lstStyle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-5" dirty="0"/>
              <a:t>‹Nº›</a:t>
            </a:fld>
            <a:endParaRPr spc="-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3/19/2020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300" b="1" i="0">
                <a:solidFill>
                  <a:srgbClr val="005287"/>
                </a:solidFill>
                <a:latin typeface="Verdana"/>
                <a:cs typeface="Verdana"/>
              </a:defRPr>
            </a:lvl1pPr>
          </a:lstStyle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-5" dirty="0"/>
              <a:t>‹Nº›</a:t>
            </a:fld>
            <a:endParaRPr spc="-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3/19/2020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300" b="1" i="0">
                <a:solidFill>
                  <a:srgbClr val="005287"/>
                </a:solidFill>
                <a:latin typeface="Verdana"/>
                <a:cs typeface="Verdana"/>
              </a:defRPr>
            </a:lvl1pPr>
          </a:lstStyle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-5" dirty="0"/>
              <a:t>‹Nº›</a:t>
            </a:fld>
            <a:endParaRPr spc="-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92836" y="6728286"/>
            <a:ext cx="193675" cy="2260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300" b="1" i="0">
                <a:solidFill>
                  <a:srgbClr val="005287"/>
                </a:solidFill>
                <a:latin typeface="Verdana"/>
                <a:cs typeface="Verdana"/>
              </a:defRPr>
            </a:lvl1pPr>
          </a:lstStyle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-5" dirty="0"/>
              <a:t>‹Nº›</a:t>
            </a:fld>
            <a:endParaRPr spc="-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8236" y="2952724"/>
            <a:ext cx="3442335" cy="1621982"/>
          </a:xfrm>
          <a:prstGeom prst="rect">
            <a:avLst/>
          </a:prstGeom>
        </p:spPr>
        <p:txBody>
          <a:bodyPr vert="horz" wrap="square" lIns="0" tIns="1708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45"/>
              </a:spcBef>
            </a:pPr>
            <a:r>
              <a:rPr sz="2600" b="1" spc="-5" dirty="0">
                <a:solidFill>
                  <a:srgbClr val="EF3D3D"/>
                </a:solidFill>
                <a:latin typeface="Verdana"/>
                <a:cs typeface="Verdana"/>
              </a:rPr>
              <a:t>Espagne</a:t>
            </a:r>
            <a:endParaRPr sz="2600" dirty="0">
              <a:solidFill>
                <a:srgbClr val="EF3D3D"/>
              </a:solidFill>
              <a:latin typeface="Verdana"/>
              <a:cs typeface="Verdana"/>
            </a:endParaRPr>
          </a:p>
          <a:p>
            <a:pPr marL="12700" marR="5080">
              <a:lnSpc>
                <a:spcPct val="139700"/>
              </a:lnSpc>
              <a:spcBef>
                <a:spcPts val="10"/>
              </a:spcBef>
            </a:pPr>
            <a:r>
              <a:rPr sz="2600" b="1" dirty="0" err="1">
                <a:solidFill>
                  <a:srgbClr val="EF3D3D"/>
                </a:solidFill>
                <a:latin typeface="Verdana"/>
                <a:cs typeface="Verdana"/>
              </a:rPr>
              <a:t>État</a:t>
            </a:r>
            <a:r>
              <a:rPr sz="2600" b="1" dirty="0">
                <a:solidFill>
                  <a:srgbClr val="EF3D3D"/>
                </a:solidFill>
                <a:latin typeface="Verdana"/>
                <a:cs typeface="Verdana"/>
              </a:rPr>
              <a:t> </a:t>
            </a:r>
            <a:r>
              <a:rPr sz="2600" b="1" spc="-5" dirty="0" err="1" smtClean="0">
                <a:solidFill>
                  <a:srgbClr val="EF3D3D"/>
                </a:solidFill>
                <a:latin typeface="Verdana"/>
                <a:cs typeface="Verdana"/>
              </a:rPr>
              <a:t>d'alarme</a:t>
            </a:r>
            <a:r>
              <a:rPr lang="en-US" sz="2600" b="1" spc="-5" dirty="0" smtClean="0">
                <a:solidFill>
                  <a:srgbClr val="EF3D3D"/>
                </a:solidFill>
                <a:latin typeface="Verdana"/>
                <a:cs typeface="Verdana"/>
              </a:rPr>
              <a:t> </a:t>
            </a:r>
            <a:r>
              <a:rPr sz="2600" b="1" spc="-5" dirty="0" smtClean="0">
                <a:solidFill>
                  <a:srgbClr val="EF3D3D"/>
                </a:solidFill>
                <a:latin typeface="Verdana"/>
                <a:cs typeface="Verdana"/>
              </a:rPr>
              <a:t>:  </a:t>
            </a:r>
            <a:r>
              <a:rPr sz="2600" b="1" dirty="0">
                <a:solidFill>
                  <a:srgbClr val="EF3D3D"/>
                </a:solidFill>
                <a:latin typeface="Verdana"/>
                <a:cs typeface="Verdana"/>
              </a:rPr>
              <a:t>Mesures de</a:t>
            </a:r>
            <a:r>
              <a:rPr sz="2600" b="1" spc="-70" dirty="0">
                <a:solidFill>
                  <a:srgbClr val="EF3D3D"/>
                </a:solidFill>
                <a:latin typeface="Verdana"/>
                <a:cs typeface="Verdana"/>
              </a:rPr>
              <a:t> </a:t>
            </a:r>
            <a:r>
              <a:rPr sz="2600" b="1" spc="-5" dirty="0">
                <a:solidFill>
                  <a:srgbClr val="EF3D3D"/>
                </a:solidFill>
                <a:latin typeface="Verdana"/>
                <a:cs typeface="Verdana"/>
              </a:rPr>
              <a:t>travail</a:t>
            </a:r>
            <a:endParaRPr sz="2600" dirty="0">
              <a:solidFill>
                <a:srgbClr val="EF3D3D"/>
              </a:solidFill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8236" y="4772025"/>
            <a:ext cx="2480945" cy="6997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Verdana"/>
                <a:cs typeface="Verdana"/>
              </a:rPr>
              <a:t>Tableau</a:t>
            </a:r>
            <a:r>
              <a:rPr sz="2000" spc="-55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comparatif</a:t>
            </a:r>
            <a:endParaRPr sz="2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225"/>
              </a:spcBef>
            </a:pPr>
            <a:r>
              <a:rPr sz="1400" spc="-5" dirty="0">
                <a:latin typeface="Verdana"/>
                <a:cs typeface="Verdana"/>
              </a:rPr>
              <a:t>18 </a:t>
            </a:r>
            <a:r>
              <a:rPr sz="1400" dirty="0">
                <a:latin typeface="Verdana"/>
                <a:cs typeface="Verdana"/>
              </a:rPr>
              <a:t>mars</a:t>
            </a:r>
            <a:r>
              <a:rPr sz="1400" spc="-15" dirty="0">
                <a:latin typeface="Verdana"/>
                <a:cs typeface="Verdana"/>
              </a:rPr>
              <a:t> </a:t>
            </a:r>
            <a:r>
              <a:rPr sz="1400" spc="-5" dirty="0">
                <a:latin typeface="Verdana"/>
                <a:cs typeface="Verdana"/>
              </a:rPr>
              <a:t>2020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580379" y="2932303"/>
            <a:ext cx="4500118" cy="27616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3" y="35169"/>
            <a:ext cx="1942349" cy="104335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612648" y="449580"/>
            <a:ext cx="9488805" cy="12700"/>
          </a:xfrm>
          <a:custGeom>
            <a:avLst/>
            <a:gdLst/>
            <a:ahLst/>
            <a:cxnLst/>
            <a:rect l="l" t="t" r="r" b="b"/>
            <a:pathLst>
              <a:path w="9488805" h="12700">
                <a:moveTo>
                  <a:pt x="9488424" y="0"/>
                </a:moveTo>
                <a:lnTo>
                  <a:pt x="0" y="0"/>
                </a:lnTo>
                <a:lnTo>
                  <a:pt x="0" y="12192"/>
                </a:lnTo>
                <a:lnTo>
                  <a:pt x="9488424" y="12192"/>
                </a:lnTo>
                <a:lnTo>
                  <a:pt x="948842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55676" y="6740347"/>
            <a:ext cx="18415" cy="201295"/>
          </a:xfrm>
          <a:custGeom>
            <a:avLst/>
            <a:gdLst/>
            <a:ahLst/>
            <a:cxnLst/>
            <a:rect l="l" t="t" r="r" b="b"/>
            <a:pathLst>
              <a:path w="18415" h="201295">
                <a:moveTo>
                  <a:pt x="18287" y="0"/>
                </a:moveTo>
                <a:lnTo>
                  <a:pt x="0" y="0"/>
                </a:lnTo>
                <a:lnTo>
                  <a:pt x="0" y="201168"/>
                </a:lnTo>
                <a:lnTo>
                  <a:pt x="18287" y="201168"/>
                </a:lnTo>
                <a:lnTo>
                  <a:pt x="18287" y="0"/>
                </a:lnTo>
                <a:close/>
              </a:path>
            </a:pathLst>
          </a:custGeom>
          <a:solidFill>
            <a:srgbClr val="EF3D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534413" y="1042162"/>
            <a:ext cx="7643495" cy="4654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100" b="1" u="heavy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TABLEAU </a:t>
            </a:r>
            <a:r>
              <a:rPr sz="1100" b="1" u="heavy" spc="-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COMPARATIF CONCERNANT LA SUSPENSION TEMPORAIRE DES CONTRATS </a:t>
            </a:r>
            <a:r>
              <a:rPr sz="1100" b="1" u="heavy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DE</a:t>
            </a:r>
            <a:r>
              <a:rPr sz="1100" b="1" u="heavy" spc="50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</a:t>
            </a:r>
            <a:r>
              <a:rPr sz="1100" b="1" u="heavy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TRAVAIL</a:t>
            </a:r>
            <a:endParaRPr sz="1100">
              <a:latin typeface="Verdana"/>
              <a:cs typeface="Verdana"/>
            </a:endParaRPr>
          </a:p>
          <a:p>
            <a:pPr marL="1905" algn="ctr">
              <a:lnSpc>
                <a:spcPct val="100000"/>
              </a:lnSpc>
              <a:spcBef>
                <a:spcPts val="819"/>
              </a:spcBef>
            </a:pPr>
            <a:r>
              <a:rPr sz="1100" spc="-5" dirty="0">
                <a:latin typeface="Verdana"/>
                <a:cs typeface="Verdana"/>
              </a:rPr>
              <a:t>(“</a:t>
            </a:r>
            <a:r>
              <a:rPr sz="1100" b="1" i="1" spc="-5" dirty="0">
                <a:latin typeface="Verdana"/>
                <a:cs typeface="Verdana"/>
              </a:rPr>
              <a:t>Expediente </a:t>
            </a:r>
            <a:r>
              <a:rPr sz="1100" b="1" i="1" dirty="0">
                <a:latin typeface="Verdana"/>
                <a:cs typeface="Verdana"/>
              </a:rPr>
              <a:t>de </a:t>
            </a:r>
            <a:r>
              <a:rPr sz="1100" b="1" i="1" spc="-5" dirty="0">
                <a:latin typeface="Verdana"/>
                <a:cs typeface="Verdana"/>
              </a:rPr>
              <a:t>Regulación </a:t>
            </a:r>
            <a:r>
              <a:rPr sz="1100" b="1" i="1" dirty="0">
                <a:latin typeface="Verdana"/>
                <a:cs typeface="Verdana"/>
              </a:rPr>
              <a:t>Temporal de </a:t>
            </a:r>
            <a:r>
              <a:rPr sz="1100" b="1" i="1" spc="-5" dirty="0">
                <a:latin typeface="Verdana"/>
                <a:cs typeface="Verdana"/>
              </a:rPr>
              <a:t>Empleo</a:t>
            </a:r>
            <a:r>
              <a:rPr sz="1100" spc="-5" dirty="0">
                <a:latin typeface="Verdana"/>
                <a:cs typeface="Verdana"/>
              </a:rPr>
              <a:t>” </a:t>
            </a:r>
            <a:r>
              <a:rPr sz="1100" dirty="0">
                <a:latin typeface="Verdana"/>
                <a:cs typeface="Verdana"/>
              </a:rPr>
              <a:t>ou</a:t>
            </a:r>
            <a:r>
              <a:rPr sz="1100" spc="-40" dirty="0">
                <a:latin typeface="Verdana"/>
                <a:cs typeface="Verdana"/>
              </a:rPr>
              <a:t> </a:t>
            </a:r>
            <a:r>
              <a:rPr sz="1100" spc="-5" dirty="0">
                <a:latin typeface="Verdana"/>
                <a:cs typeface="Verdana"/>
              </a:rPr>
              <a:t>“</a:t>
            </a:r>
            <a:r>
              <a:rPr sz="1100" b="1" spc="-5" dirty="0">
                <a:latin typeface="Verdana"/>
                <a:cs typeface="Verdana"/>
              </a:rPr>
              <a:t>ERTE</a:t>
            </a:r>
            <a:r>
              <a:rPr sz="1100" spc="-5" dirty="0">
                <a:latin typeface="Verdana"/>
                <a:cs typeface="Verdana"/>
              </a:rPr>
              <a:t>”)</a:t>
            </a:r>
            <a:endParaRPr sz="1100">
              <a:latin typeface="Verdana"/>
              <a:cs typeface="Verdana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xfrm>
            <a:off x="592836" y="6728286"/>
            <a:ext cx="193675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EF3D3D"/>
                </a:solidFill>
              </a:rPr>
              <a:t>1</a:t>
            </a:r>
          </a:p>
        </p:txBody>
      </p:sp>
      <p:graphicFrame>
        <p:nvGraphicFramePr>
          <p:cNvPr id="6" name="objec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4551225"/>
              </p:ext>
            </p:extLst>
          </p:nvPr>
        </p:nvGraphicFramePr>
        <p:xfrm>
          <a:off x="624840" y="1883994"/>
          <a:ext cx="9444990" cy="47717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25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64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94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731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4518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R="1270"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10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FORCE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MAJEURE ERTE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  <a:p>
                      <a:pPr marL="263525" marR="264795" algn="ctr">
                        <a:lnSpc>
                          <a:spcPct val="116599"/>
                        </a:lnSpc>
                        <a:spcBef>
                          <a:spcPts val="595"/>
                        </a:spcBef>
                      </a:pP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(articles 47.3 et 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51.7 ET,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articles 31 et suivants 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du  </a:t>
                      </a:r>
                      <a:r>
                        <a:rPr sz="10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décret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royal 1483/2012, articles 22 et 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24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à 28 </a:t>
                      </a:r>
                      <a:r>
                        <a:rPr sz="10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du 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décret-loi royal</a:t>
                      </a:r>
                      <a:r>
                        <a:rPr sz="1000" b="1" spc="-1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8/2020)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76835" marB="0">
                    <a:solidFill>
                      <a:srgbClr val="EF3D3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ERTE POUR LES CAUSES OBJECTIFS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  <a:p>
                      <a:pPr marL="260350" marR="250825" indent="-5080" algn="ctr">
                        <a:lnSpc>
                          <a:spcPct val="101600"/>
                        </a:lnSpc>
                        <a:spcBef>
                          <a:spcPts val="595"/>
                        </a:spcBef>
                      </a:pPr>
                      <a:r>
                        <a:rPr sz="10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(art.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47 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ET,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art. 16 et suivants </a:t>
                      </a:r>
                      <a:r>
                        <a:rPr sz="10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du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décret royal  1483/2012, art.23 et 25 à 28 </a:t>
                      </a:r>
                      <a:r>
                        <a:rPr sz="10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du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décret-loi royal  8/2020)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76835" marB="0">
                    <a:solidFill>
                      <a:srgbClr val="EF3D3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3484">
                <a:tc rowSpan="6">
                  <a:txBody>
                    <a:bodyPr/>
                    <a:lstStyle/>
                    <a:p>
                      <a:pPr marL="408305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sz="1000" b="1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Causes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831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298450" marR="64135" indent="-230504">
                        <a:lnSpc>
                          <a:spcPct val="115999"/>
                        </a:lnSpc>
                        <a:spcBef>
                          <a:spcPts val="165"/>
                        </a:spcBef>
                        <a:buFont typeface="Symbol"/>
                        <a:buChar char=""/>
                        <a:tabLst>
                          <a:tab pos="298450" algn="l"/>
                          <a:tab pos="299085" algn="l"/>
                          <a:tab pos="763270" algn="l"/>
                          <a:tab pos="1819910" algn="l"/>
                        </a:tabLst>
                      </a:pP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la	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suspension 	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ou l'annulation</a:t>
                      </a:r>
                      <a:r>
                        <a:rPr sz="1000" spc="-2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d'activités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209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6">
                  <a:txBody>
                    <a:bodyPr/>
                    <a:lstStyle/>
                    <a:p>
                      <a:pPr marL="66675" marR="60325" algn="just">
                        <a:lnSpc>
                          <a:spcPct val="116500"/>
                        </a:lnSpc>
                        <a:spcBef>
                          <a:spcPts val="455"/>
                        </a:spcBef>
                        <a:tabLst>
                          <a:tab pos="1463675" algn="l"/>
                        </a:tabLst>
                      </a:pP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Qui (i) entravent gravement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la 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poursuite du développement  ordinaire de l'activité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de 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l'entreprise,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(ii)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contagion de 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la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main-d'œuvre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et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(iii) 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adoption de mesures 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'</a:t>
                      </a:r>
                      <a:r>
                        <a:rPr sz="1000" spc="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i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s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o</a:t>
                      </a:r>
                      <a:r>
                        <a:rPr sz="1000" spc="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e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ment	p</a:t>
                      </a:r>
                      <a:r>
                        <a:rPr sz="1000" spc="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r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é</a:t>
                      </a:r>
                      <a:r>
                        <a:rPr sz="1000" spc="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v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n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</a:t>
                      </a:r>
                      <a:r>
                        <a:rPr sz="1000" spc="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i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f 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décrétées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par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l'autorité  sanitaire.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6">
                  <a:txBody>
                    <a:bodyPr/>
                    <a:lstStyle/>
                    <a:p>
                      <a:pPr marL="67945" marR="65405">
                        <a:lnSpc>
                          <a:spcPct val="115999"/>
                        </a:lnSpc>
                        <a:spcBef>
                          <a:spcPts val="464"/>
                        </a:spcBef>
                      </a:pP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Causes économiques, techniques, organisationnelles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et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de 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production.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5905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348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31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298450" marR="64135" indent="-230504">
                        <a:lnSpc>
                          <a:spcPct val="117000"/>
                        </a:lnSpc>
                        <a:spcBef>
                          <a:spcPts val="150"/>
                        </a:spcBef>
                        <a:buFont typeface="Symbol"/>
                        <a:buChar char=""/>
                        <a:tabLst>
                          <a:tab pos="298450" algn="l"/>
                          <a:tab pos="299085" algn="l"/>
                        </a:tabLst>
                      </a:pP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la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fermeture  temporaire de locaux 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publics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190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905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3738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31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298450" marR="63500" indent="-230504">
                        <a:lnSpc>
                          <a:spcPct val="115999"/>
                        </a:lnSpc>
                        <a:spcBef>
                          <a:spcPts val="175"/>
                        </a:spcBef>
                        <a:buFont typeface="Symbol"/>
                        <a:buChar char=""/>
                        <a:tabLst>
                          <a:tab pos="298450" algn="l"/>
                          <a:tab pos="299085" algn="l"/>
                        </a:tabLst>
                      </a:pP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les restrictions dans 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le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transport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public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905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5008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31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298450" marR="62230" indent="-230504">
                        <a:lnSpc>
                          <a:spcPct val="115999"/>
                        </a:lnSpc>
                        <a:spcBef>
                          <a:spcPts val="175"/>
                        </a:spcBef>
                        <a:buFont typeface="Symbol"/>
                        <a:buChar char=""/>
                        <a:tabLst>
                          <a:tab pos="298450" algn="l"/>
                          <a:tab pos="299085" algn="l"/>
                          <a:tab pos="676275" algn="l"/>
                          <a:tab pos="1586865" algn="l"/>
                          <a:tab pos="1865630" algn="l"/>
                        </a:tabLst>
                      </a:pP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les	restrictions	à 	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la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mobilité des</a:t>
                      </a:r>
                      <a:r>
                        <a:rPr sz="1000" spc="-4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personnes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905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348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31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298450" marR="62865" indent="-230504">
                        <a:lnSpc>
                          <a:spcPct val="117000"/>
                        </a:lnSpc>
                        <a:spcBef>
                          <a:spcPts val="150"/>
                        </a:spcBef>
                        <a:buFont typeface="Symbol"/>
                        <a:buChar char=""/>
                        <a:tabLst>
                          <a:tab pos="298450" algn="l"/>
                          <a:tab pos="299085" algn="l"/>
                          <a:tab pos="675640" algn="l"/>
                          <a:tab pos="1586865" algn="l"/>
                          <a:tab pos="1864995" algn="l"/>
                        </a:tabLst>
                      </a:pP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les	restrictions	à 	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la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mobilité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des 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marchandises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190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905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348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31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298450" indent="-231140">
                        <a:lnSpc>
                          <a:spcPct val="100000"/>
                        </a:lnSpc>
                        <a:spcBef>
                          <a:spcPts val="355"/>
                        </a:spcBef>
                        <a:buFont typeface="Symbol"/>
                        <a:buChar char=""/>
                        <a:tabLst>
                          <a:tab pos="298450" algn="l"/>
                          <a:tab pos="299085" algn="l"/>
                          <a:tab pos="1462405" algn="l"/>
                        </a:tabLst>
                      </a:pP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le	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manque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29845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d'approvisionnement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905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53414">
                <a:tc>
                  <a:txBody>
                    <a:bodyPr/>
                    <a:lstStyle/>
                    <a:p>
                      <a:pPr marL="294005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sz="1000" b="1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Procédure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844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89890" marR="62230" indent="-321945">
                        <a:lnSpc>
                          <a:spcPct val="116300"/>
                        </a:lnSpc>
                        <a:spcBef>
                          <a:spcPts val="470"/>
                        </a:spcBef>
                        <a:buAutoNum type="arabicPeriod"/>
                        <a:tabLst>
                          <a:tab pos="389890" algn="l"/>
                          <a:tab pos="390525" algn="l"/>
                        </a:tabLst>
                      </a:pP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La</a:t>
                      </a:r>
                      <a:r>
                        <a:rPr sz="1000" spc="-5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communication</a:t>
                      </a:r>
                      <a:r>
                        <a:rPr sz="1000" spc="-4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aux</a:t>
                      </a:r>
                      <a:r>
                        <a:rPr sz="1000" spc="-5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travailleurs</a:t>
                      </a:r>
                      <a:r>
                        <a:rPr sz="1000" spc="-6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concernés</a:t>
                      </a:r>
                      <a:r>
                        <a:rPr sz="1000" spc="-4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ou,</a:t>
                      </a:r>
                      <a:r>
                        <a:rPr sz="1000" spc="-6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lorsqu'ils 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existent, aux représentants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des</a:t>
                      </a:r>
                      <a:r>
                        <a:rPr sz="1000" spc="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travailleurs.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389890" marR="64135" indent="-321945">
                        <a:lnSpc>
                          <a:spcPct val="115999"/>
                        </a:lnSpc>
                        <a:spcBef>
                          <a:spcPts val="615"/>
                        </a:spcBef>
                        <a:buAutoNum type="arabicPeriod"/>
                        <a:tabLst>
                          <a:tab pos="389890" algn="l"/>
                          <a:tab pos="390525" algn="l"/>
                        </a:tabLst>
                      </a:pP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Communication à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l'autorité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du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travail.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L'autorité du</a:t>
                      </a:r>
                      <a:r>
                        <a:rPr sz="1000" spc="-23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travail  peut</a:t>
                      </a:r>
                      <a:r>
                        <a:rPr sz="1000" spc="7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demander</a:t>
                      </a:r>
                      <a:r>
                        <a:rPr sz="1000" spc="6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un</a:t>
                      </a:r>
                      <a:r>
                        <a:rPr sz="1000" spc="7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rapport</a:t>
                      </a:r>
                      <a:r>
                        <a:rPr sz="1000" spc="7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à</a:t>
                      </a:r>
                      <a:r>
                        <a:rPr sz="1000" spc="7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l'Inspection</a:t>
                      </a:r>
                      <a:r>
                        <a:rPr sz="1000" spc="7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du</a:t>
                      </a:r>
                      <a:r>
                        <a:rPr sz="1000" spc="7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travail</a:t>
                      </a:r>
                      <a:r>
                        <a:rPr sz="1000" spc="8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et</a:t>
                      </a:r>
                      <a:r>
                        <a:rPr sz="1000" spc="7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de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596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72745" marR="64769" indent="-304800">
                        <a:lnSpc>
                          <a:spcPct val="116300"/>
                        </a:lnSpc>
                        <a:spcBef>
                          <a:spcPts val="470"/>
                        </a:spcBef>
                        <a:buAutoNum type="arabicPeriod"/>
                        <a:tabLst>
                          <a:tab pos="372745" algn="l"/>
                          <a:tab pos="373380" algn="l"/>
                        </a:tabLst>
                      </a:pP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Communication de l'intention de mettre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en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place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le 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ERTE aux représentants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des</a:t>
                      </a:r>
                      <a:r>
                        <a:rPr sz="1000" spc="3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travailleurs/travailleurs.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  <a:p>
                      <a:pPr marL="372745" marR="63500" indent="-304800">
                        <a:lnSpc>
                          <a:spcPct val="115999"/>
                        </a:lnSpc>
                        <a:spcBef>
                          <a:spcPts val="615"/>
                        </a:spcBef>
                        <a:buAutoNum type="arabicPeriod"/>
                        <a:tabLst>
                          <a:tab pos="372745" algn="l"/>
                          <a:tab pos="373380" algn="l"/>
                        </a:tabLst>
                      </a:pP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Mise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en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place du groupe spécial de négociation dans</a:t>
                      </a:r>
                      <a:r>
                        <a:rPr sz="1000" spc="-19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un 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délai</a:t>
                      </a:r>
                      <a:r>
                        <a:rPr sz="1000" spc="10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spc="8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7</a:t>
                      </a:r>
                      <a:r>
                        <a:rPr sz="1000" spc="1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jours</a:t>
                      </a:r>
                      <a:r>
                        <a:rPr sz="1000" spc="8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et</a:t>
                      </a:r>
                      <a:r>
                        <a:rPr sz="1000" spc="10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sur</a:t>
                      </a:r>
                      <a:r>
                        <a:rPr sz="1000" spc="8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la</a:t>
                      </a:r>
                      <a:r>
                        <a:rPr sz="1000" spc="9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base</a:t>
                      </a:r>
                      <a:r>
                        <a:rPr sz="1000" spc="9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des</a:t>
                      </a:r>
                      <a:r>
                        <a:rPr sz="1000" spc="8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critères</a:t>
                      </a:r>
                      <a:r>
                        <a:rPr sz="1000" spc="8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spc="9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l'article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  <a:p>
                      <a:pPr marL="37274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41 du statut des travailleurs, sauf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en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l'absence</a:t>
                      </a:r>
                      <a:r>
                        <a:rPr sz="1000" spc="22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de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596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612648" y="449580"/>
            <a:ext cx="9488805" cy="12700"/>
          </a:xfrm>
          <a:custGeom>
            <a:avLst/>
            <a:gdLst/>
            <a:ahLst/>
            <a:cxnLst/>
            <a:rect l="l" t="t" r="r" b="b"/>
            <a:pathLst>
              <a:path w="9488805" h="12700">
                <a:moveTo>
                  <a:pt x="9488424" y="0"/>
                </a:moveTo>
                <a:lnTo>
                  <a:pt x="0" y="0"/>
                </a:lnTo>
                <a:lnTo>
                  <a:pt x="0" y="12192"/>
                </a:lnTo>
                <a:lnTo>
                  <a:pt x="9488424" y="12192"/>
                </a:lnTo>
                <a:lnTo>
                  <a:pt x="948842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55676" y="6740347"/>
            <a:ext cx="18415" cy="201295"/>
          </a:xfrm>
          <a:custGeom>
            <a:avLst/>
            <a:gdLst/>
            <a:ahLst/>
            <a:cxnLst/>
            <a:rect l="l" t="t" r="r" b="b"/>
            <a:pathLst>
              <a:path w="18415" h="201295">
                <a:moveTo>
                  <a:pt x="18287" y="0"/>
                </a:moveTo>
                <a:lnTo>
                  <a:pt x="0" y="0"/>
                </a:lnTo>
                <a:lnTo>
                  <a:pt x="0" y="201168"/>
                </a:lnTo>
                <a:lnTo>
                  <a:pt x="18287" y="201168"/>
                </a:lnTo>
                <a:lnTo>
                  <a:pt x="18287" y="0"/>
                </a:lnTo>
                <a:close/>
              </a:path>
            </a:pathLst>
          </a:custGeom>
          <a:solidFill>
            <a:srgbClr val="EF3D3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5654410"/>
              </p:ext>
            </p:extLst>
          </p:nvPr>
        </p:nvGraphicFramePr>
        <p:xfrm>
          <a:off x="624840" y="823214"/>
          <a:ext cx="9446259" cy="55864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201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522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738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44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10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FORCE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MAJEURE ERTE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  <a:p>
                      <a:pPr marL="269240" marR="264795" algn="ctr">
                        <a:lnSpc>
                          <a:spcPct val="116500"/>
                        </a:lnSpc>
                        <a:spcBef>
                          <a:spcPts val="595"/>
                        </a:spcBef>
                      </a:pP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(articles 47.3 et 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51.7 ET,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articles 31 et suivants 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du  </a:t>
                      </a:r>
                      <a:r>
                        <a:rPr sz="10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décret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royal 1483/2012, articles 22 et 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24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à 28 </a:t>
                      </a:r>
                      <a:r>
                        <a:rPr sz="10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du 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décret-loi royal</a:t>
                      </a:r>
                      <a:r>
                        <a:rPr sz="1000" b="1" spc="-1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8/2020)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76835" marB="0"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3D3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ERTE POUR LES CAUSES OBJECTIFS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  <a:p>
                      <a:pPr marL="260350" marR="252729" indent="-5080" algn="ctr">
                        <a:lnSpc>
                          <a:spcPct val="101499"/>
                        </a:lnSpc>
                        <a:spcBef>
                          <a:spcPts val="595"/>
                        </a:spcBef>
                      </a:pPr>
                      <a:r>
                        <a:rPr sz="10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(art.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47 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ET,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art. 16 et suivants </a:t>
                      </a:r>
                      <a:r>
                        <a:rPr sz="10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du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décret royal  1483/2012, art.23 et 25 à 28 </a:t>
                      </a:r>
                      <a:r>
                        <a:rPr sz="10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du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décret-loi royal  8/2020)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76835" marB="0"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3D3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415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389890" algn="just">
                        <a:lnSpc>
                          <a:spcPts val="1160"/>
                        </a:lnSpc>
                      </a:pP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la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sécurité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sociale,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qui doit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être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délivré dans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un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délai</a:t>
                      </a:r>
                      <a:r>
                        <a:rPr sz="1000" spc="27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non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389890" algn="just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renouvelable de 5</a:t>
                      </a:r>
                      <a:r>
                        <a:rPr sz="1000" spc="-2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jours.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389890" marR="61594" indent="-321945" algn="just">
                        <a:lnSpc>
                          <a:spcPct val="116300"/>
                        </a:lnSpc>
                        <a:spcBef>
                          <a:spcPts val="610"/>
                        </a:spcBef>
                        <a:buAutoNum type="arabicPeriod" startAt="3"/>
                        <a:tabLst>
                          <a:tab pos="390525" algn="l"/>
                        </a:tabLst>
                      </a:pP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Rapport</a:t>
                      </a:r>
                      <a:r>
                        <a:rPr sz="1000" spc="-7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spc="-8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l'autorité</a:t>
                      </a:r>
                      <a:r>
                        <a:rPr sz="1000" spc="-8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du</a:t>
                      </a:r>
                      <a:r>
                        <a:rPr sz="1000" spc="-7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travail</a:t>
                      </a:r>
                      <a:r>
                        <a:rPr sz="1000" spc="-6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dans</a:t>
                      </a:r>
                      <a:r>
                        <a:rPr sz="1000" spc="-7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les</a:t>
                      </a:r>
                      <a:r>
                        <a:rPr sz="1000" spc="-7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5</a:t>
                      </a:r>
                      <a:r>
                        <a:rPr sz="1000" spc="-6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jours</a:t>
                      </a:r>
                      <a:r>
                        <a:rPr sz="1000" spc="-4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concernant  l'existence</a:t>
                      </a:r>
                      <a:r>
                        <a:rPr sz="1000" spc="-8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d'un</a:t>
                      </a:r>
                      <a:r>
                        <a:rPr sz="1000" spc="-7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cas</a:t>
                      </a:r>
                      <a:r>
                        <a:rPr sz="1000" spc="-7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spc="-8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force</a:t>
                      </a:r>
                      <a:r>
                        <a:rPr sz="1000" spc="-7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majeure</a:t>
                      </a:r>
                      <a:r>
                        <a:rPr sz="1000" spc="-8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(peut</a:t>
                      </a:r>
                      <a:r>
                        <a:rPr sz="1000" spc="-7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être</a:t>
                      </a:r>
                      <a:r>
                        <a:rPr sz="1000" spc="-6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prolongé).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389890" marR="66040" indent="-321945" algn="just">
                        <a:lnSpc>
                          <a:spcPct val="116500"/>
                        </a:lnSpc>
                        <a:spcBef>
                          <a:spcPts val="605"/>
                        </a:spcBef>
                        <a:buAutoNum type="arabicPeriod" startAt="3"/>
                        <a:tabLst>
                          <a:tab pos="390525" algn="l"/>
                        </a:tabLst>
                      </a:pP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Si l'autorité du travail considère l'existence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d'un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cas de  force majeure, l'entreprise peut adopter les mesures  correspondantes.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389890" marR="62865" indent="-321945" algn="just">
                        <a:lnSpc>
                          <a:spcPct val="116500"/>
                        </a:lnSpc>
                        <a:spcBef>
                          <a:spcPts val="595"/>
                        </a:spcBef>
                        <a:buAutoNum type="arabicPeriod" startAt="3"/>
                        <a:tabLst>
                          <a:tab pos="390525" algn="l"/>
                        </a:tabLst>
                      </a:pP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Si l'autorité du travail estime que les causes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n'existent 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pas,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il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est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possible de recourir à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la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procédure ERTE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pour 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des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raisons</a:t>
                      </a:r>
                      <a:r>
                        <a:rPr sz="1000" spc="1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objectives.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2745" algn="just">
                        <a:lnSpc>
                          <a:spcPts val="1160"/>
                        </a:lnSpc>
                      </a:pP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représentants  des travailleurs. Dans 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ce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cas,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le</a:t>
                      </a:r>
                      <a:r>
                        <a:rPr sz="1000" spc="114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comité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  <a:p>
                      <a:pPr marL="372745" algn="just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représentatif  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est  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composé   des   syndicats  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les</a:t>
                      </a:r>
                      <a:r>
                        <a:rPr sz="1000" spc="2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plus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  <a:p>
                      <a:pPr marL="372745" marR="60960" algn="just">
                        <a:lnSpc>
                          <a:spcPct val="116500"/>
                        </a:lnSpc>
                        <a:spcBef>
                          <a:spcPts val="5"/>
                        </a:spcBef>
                      </a:pP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représentatifs du secteur auquel appartient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l'entreprise 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et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est habilité à siéger au comité de négociation de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la 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convention collective applicable. Le comité est</a:t>
                      </a:r>
                      <a:r>
                        <a:rPr sz="1000" spc="-25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composé  d'une personne de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chacun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des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syndicats qui répondent  à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ces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exigences, les décisions étant prises par les  majorités représentatives correspondantes.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Si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cette  représentation n'est pas constituée,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le comité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sera  composé</a:t>
                      </a:r>
                      <a:r>
                        <a:rPr sz="1000" spc="-7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spc="-7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trois</a:t>
                      </a:r>
                      <a:r>
                        <a:rPr sz="1000" spc="-6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travailleurs</a:t>
                      </a:r>
                      <a:r>
                        <a:rPr sz="1000" spc="-6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spc="-6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l'entreprise</a:t>
                      </a:r>
                      <a:r>
                        <a:rPr sz="1000" spc="-6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elle-même, 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élus conformément aux dispositions de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l'article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41.4 du  statut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des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travailleurs.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Il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doit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être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constitué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dans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un 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délai maximum de 5</a:t>
                      </a:r>
                      <a:r>
                        <a:rPr sz="1000" spc="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jours.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  <a:p>
                      <a:pPr marL="372745" marR="65405" indent="-304800" algn="just">
                        <a:lnSpc>
                          <a:spcPct val="115999"/>
                        </a:lnSpc>
                        <a:spcBef>
                          <a:spcPts val="605"/>
                        </a:spcBef>
                        <a:buAutoNum type="arabicPeriod" startAt="3"/>
                        <a:tabLst>
                          <a:tab pos="373380" algn="l"/>
                        </a:tabLst>
                      </a:pP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Communication de l'ouverture de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la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période de  consultation au comité de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négociation.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  <a:p>
                      <a:pPr marL="372745" marR="63500" indent="-304800" algn="just">
                        <a:lnSpc>
                          <a:spcPct val="116500"/>
                        </a:lnSpc>
                        <a:spcBef>
                          <a:spcPts val="605"/>
                        </a:spcBef>
                        <a:buAutoNum type="arabicPeriod" startAt="3"/>
                        <a:tabLst>
                          <a:tab pos="373380" algn="l"/>
                        </a:tabLst>
                      </a:pP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Communication à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l'autorité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du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travail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au début de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la 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période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de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consultation. L'autorité du travail peut  demander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un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rapport à l'inspection du travail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et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de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la 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sécurité sociale, qui doit être présenté dans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un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délai de  sept jours, qui ne peut être</a:t>
                      </a:r>
                      <a:r>
                        <a:rPr sz="1000" spc="1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prolongé.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  <a:p>
                      <a:pPr marL="373380" indent="-305435" algn="just">
                        <a:lnSpc>
                          <a:spcPct val="100000"/>
                        </a:lnSpc>
                        <a:spcBef>
                          <a:spcPts val="790"/>
                        </a:spcBef>
                        <a:buAutoNum type="arabicPeriod" startAt="3"/>
                        <a:tabLst>
                          <a:tab pos="373380" algn="l"/>
                        </a:tabLst>
                      </a:pP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Période de consultation : 7 jours</a:t>
                      </a:r>
                      <a:r>
                        <a:rPr sz="1000" spc="2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maximum.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  <a:p>
                      <a:pPr marL="372745" marR="64769" indent="-304800" algn="just">
                        <a:lnSpc>
                          <a:spcPct val="116500"/>
                        </a:lnSpc>
                        <a:spcBef>
                          <a:spcPts val="610"/>
                        </a:spcBef>
                        <a:buAutoNum type="arabicPeriod" startAt="3"/>
                        <a:tabLst>
                          <a:tab pos="373380" algn="l"/>
                        </a:tabLst>
                      </a:pP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Communication à l'autorité du travail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et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aux  travailleurs/représentants de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la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fin de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la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période </a:t>
                      </a:r>
                      <a:r>
                        <a:rPr sz="1000" spc="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de 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consultation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et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du résultat de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la</a:t>
                      </a:r>
                      <a:r>
                        <a:rPr sz="1000" spc="4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consultation.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xfrm>
            <a:off x="592836" y="6728286"/>
            <a:ext cx="193675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EF3D3D"/>
                </a:solidFill>
              </a:rPr>
              <a:t>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612648" y="449580"/>
            <a:ext cx="9488805" cy="12700"/>
          </a:xfrm>
          <a:custGeom>
            <a:avLst/>
            <a:gdLst/>
            <a:ahLst/>
            <a:cxnLst/>
            <a:rect l="l" t="t" r="r" b="b"/>
            <a:pathLst>
              <a:path w="9488805" h="12700">
                <a:moveTo>
                  <a:pt x="9488424" y="0"/>
                </a:moveTo>
                <a:lnTo>
                  <a:pt x="0" y="0"/>
                </a:lnTo>
                <a:lnTo>
                  <a:pt x="0" y="12192"/>
                </a:lnTo>
                <a:lnTo>
                  <a:pt x="9488424" y="12192"/>
                </a:lnTo>
                <a:lnTo>
                  <a:pt x="948842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55676" y="6740347"/>
            <a:ext cx="18415" cy="201295"/>
          </a:xfrm>
          <a:custGeom>
            <a:avLst/>
            <a:gdLst/>
            <a:ahLst/>
            <a:cxnLst/>
            <a:rect l="l" t="t" r="r" b="b"/>
            <a:pathLst>
              <a:path w="18415" h="201295">
                <a:moveTo>
                  <a:pt x="18287" y="0"/>
                </a:moveTo>
                <a:lnTo>
                  <a:pt x="0" y="0"/>
                </a:lnTo>
                <a:lnTo>
                  <a:pt x="0" y="201168"/>
                </a:lnTo>
                <a:lnTo>
                  <a:pt x="18287" y="201168"/>
                </a:lnTo>
                <a:lnTo>
                  <a:pt x="18287" y="0"/>
                </a:lnTo>
                <a:close/>
              </a:path>
            </a:pathLst>
          </a:custGeom>
          <a:solidFill>
            <a:srgbClr val="EF3D3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2063145"/>
              </p:ext>
            </p:extLst>
          </p:nvPr>
        </p:nvGraphicFramePr>
        <p:xfrm>
          <a:off x="624840" y="823214"/>
          <a:ext cx="9444355" cy="531825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246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471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725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44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10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FORCE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MAJEURE ERTE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  <a:p>
                      <a:pPr marL="263525" marR="264795" algn="ctr">
                        <a:lnSpc>
                          <a:spcPct val="116500"/>
                        </a:lnSpc>
                        <a:spcBef>
                          <a:spcPts val="595"/>
                        </a:spcBef>
                      </a:pP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(articles 47.3 et 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51.7 ET,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articles 31 et suivants 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du  </a:t>
                      </a:r>
                      <a:r>
                        <a:rPr sz="10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décret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royal 1483/2012, articles 22 et 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24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à 28 </a:t>
                      </a:r>
                      <a:r>
                        <a:rPr sz="10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du 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décret-loi royal</a:t>
                      </a:r>
                      <a:r>
                        <a:rPr sz="1000" b="1" spc="-1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8/2020)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76835" marB="0">
                    <a:solidFill>
                      <a:srgbClr val="EF3D3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ERTE POUR LES CAUSES OBJECTIFS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  <a:p>
                      <a:pPr marL="260350" marR="250825" indent="-5080" algn="ctr">
                        <a:lnSpc>
                          <a:spcPct val="101499"/>
                        </a:lnSpc>
                        <a:spcBef>
                          <a:spcPts val="595"/>
                        </a:spcBef>
                      </a:pPr>
                      <a:r>
                        <a:rPr sz="10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(art.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47 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ET,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art. 16 et suivants </a:t>
                      </a:r>
                      <a:r>
                        <a:rPr sz="10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du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décret royal  1483/2012, art.23 et 25 à 28 </a:t>
                      </a:r>
                      <a:r>
                        <a:rPr sz="10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du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décret-loi royal  8/2020)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76835" marB="0"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3D3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98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160"/>
                        </a:lnSpc>
                        <a:tabLst>
                          <a:tab pos="372745" algn="l"/>
                        </a:tabLst>
                      </a:pP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7.	Adoption de mesures</a:t>
                      </a:r>
                      <a:r>
                        <a:rPr sz="1000" spc="-1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appropriées.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20388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sz="1000" b="1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Documentation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844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389890" marR="64769" indent="-321945" algn="just">
                        <a:lnSpc>
                          <a:spcPct val="115999"/>
                        </a:lnSpc>
                        <a:spcBef>
                          <a:spcPts val="475"/>
                        </a:spcBef>
                        <a:buAutoNum type="arabicPeriod"/>
                        <a:tabLst>
                          <a:tab pos="390525" algn="l"/>
                        </a:tabLst>
                      </a:pP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Formulaires</a:t>
                      </a:r>
                      <a:r>
                        <a:rPr sz="1000" spc="-6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spc="-5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communication</a:t>
                      </a:r>
                      <a:r>
                        <a:rPr sz="1000" spc="-5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à</a:t>
                      </a:r>
                      <a:r>
                        <a:rPr sz="1000" spc="-5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l'autorité</a:t>
                      </a:r>
                      <a:r>
                        <a:rPr sz="1000" spc="-6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du</a:t>
                      </a:r>
                      <a:r>
                        <a:rPr sz="1000" spc="-5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travail,</a:t>
                      </a:r>
                      <a:r>
                        <a:rPr sz="1000" spc="-5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avec  expression des mesures à</a:t>
                      </a:r>
                      <a:r>
                        <a:rPr sz="1000" spc="1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adopter.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389890" marR="62865" indent="-321945" algn="just">
                        <a:lnSpc>
                          <a:spcPct val="116500"/>
                        </a:lnSpc>
                        <a:spcBef>
                          <a:spcPts val="610"/>
                        </a:spcBef>
                        <a:buAutoNum type="arabicPeriod"/>
                        <a:tabLst>
                          <a:tab pos="390525" algn="l"/>
                        </a:tabLst>
                      </a:pP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Nombre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et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classification professionnelle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des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travailleurs  concernés par les mesures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de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suspension des contrats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ou 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de réduction du temps de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travail.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Lorsque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la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procédure  concerne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plus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d'un centre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de travail,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ces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informations  doivent être ventilées par centre de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travail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et,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le cas 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échéant, par province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et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par Communauté autonome. Les  données suivantes doivent être incluses : Carte d'identité  nationale, nom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et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prénom(s), numéro d'affiliation au SS,  date d'entrée dans l'entreprise,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groupe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professionnel,  spécialité, catégorie,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salaire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journalier/mensuel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et</a:t>
                      </a:r>
                      <a:r>
                        <a:rPr sz="1000" spc="3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âge.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389890" marR="61594" indent="-321945" algn="just">
                        <a:lnSpc>
                          <a:spcPct val="116500"/>
                        </a:lnSpc>
                        <a:spcBef>
                          <a:spcPts val="590"/>
                        </a:spcBef>
                        <a:buAutoNum type="arabicPeriod"/>
                        <a:tabLst>
                          <a:tab pos="390525" algn="l"/>
                        </a:tabLst>
                      </a:pP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Critères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pris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en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compte pour la désignation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des 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travailleurs concernés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par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les mesures de suspension de  contrat ou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de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réduction du temps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travail.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389890" marR="62865" indent="-321945" algn="just">
                        <a:lnSpc>
                          <a:spcPct val="116300"/>
                        </a:lnSpc>
                        <a:spcBef>
                          <a:spcPts val="610"/>
                        </a:spcBef>
                        <a:buAutoNum type="arabicPeriod"/>
                        <a:tabLst>
                          <a:tab pos="390525" algn="l"/>
                        </a:tabLst>
                      </a:pP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Rapport sur l'effet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de la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force majeure sur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l'activité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de la  société.</a:t>
                      </a:r>
                      <a:r>
                        <a:rPr sz="1000" spc="-9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C'est</a:t>
                      </a:r>
                      <a:r>
                        <a:rPr sz="1000" spc="-8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le</a:t>
                      </a:r>
                      <a:r>
                        <a:rPr sz="1000" spc="-9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document</a:t>
                      </a:r>
                      <a:r>
                        <a:rPr sz="1000" spc="-8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le</a:t>
                      </a:r>
                      <a:r>
                        <a:rPr sz="1000" spc="-9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plus</a:t>
                      </a:r>
                      <a:r>
                        <a:rPr sz="1000" spc="-9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important</a:t>
                      </a:r>
                      <a:r>
                        <a:rPr sz="1000" spc="-8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qui</a:t>
                      </a:r>
                      <a:r>
                        <a:rPr sz="1000" spc="-7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doit</a:t>
                      </a:r>
                      <a:r>
                        <a:rPr sz="1000" spc="-8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établir 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un</a:t>
                      </a:r>
                      <a:r>
                        <a:rPr sz="1000" spc="-3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lien</a:t>
                      </a:r>
                      <a:r>
                        <a:rPr sz="1000" spc="-3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clair</a:t>
                      </a:r>
                      <a:r>
                        <a:rPr sz="1000" spc="-4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entre</a:t>
                      </a:r>
                      <a:r>
                        <a:rPr sz="1000" spc="-4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les</a:t>
                      </a:r>
                      <a:r>
                        <a:rPr sz="1000" spc="-3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mesures</a:t>
                      </a:r>
                      <a:r>
                        <a:rPr sz="1000" spc="-3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prises</a:t>
                      </a:r>
                      <a:r>
                        <a:rPr sz="1000" spc="-4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par</a:t>
                      </a:r>
                      <a:r>
                        <a:rPr sz="1000" spc="-4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le</a:t>
                      </a:r>
                      <a:r>
                        <a:rPr sz="1000" spc="-4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gouvernement 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et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leurs conséquences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sur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l'activité de</a:t>
                      </a:r>
                      <a:r>
                        <a:rPr sz="1000" spc="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l'entreprise.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389890" indent="-322580">
                        <a:lnSpc>
                          <a:spcPct val="100000"/>
                        </a:lnSpc>
                        <a:spcBef>
                          <a:spcPts val="810"/>
                        </a:spcBef>
                        <a:buAutoNum type="arabicPeriod"/>
                        <a:tabLst>
                          <a:tab pos="389890" algn="l"/>
                          <a:tab pos="390525" algn="l"/>
                        </a:tabLst>
                      </a:pP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Documentation accréditant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la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cause de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la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force</a:t>
                      </a:r>
                      <a:r>
                        <a:rPr sz="1000" spc="2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majeure.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603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3380" indent="-305435" algn="just">
                        <a:lnSpc>
                          <a:spcPct val="100000"/>
                        </a:lnSpc>
                        <a:spcBef>
                          <a:spcPts val="665"/>
                        </a:spcBef>
                        <a:buAutoNum type="arabicPeriod"/>
                        <a:tabLst>
                          <a:tab pos="373380" algn="l"/>
                        </a:tabLst>
                      </a:pP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Formulaires de communication à l'autorité du</a:t>
                      </a:r>
                      <a:r>
                        <a:rPr sz="1000" spc="3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travail.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  <a:p>
                      <a:pPr marL="372745" marR="64135" indent="-304800" algn="just">
                        <a:lnSpc>
                          <a:spcPct val="116500"/>
                        </a:lnSpc>
                        <a:spcBef>
                          <a:spcPts val="600"/>
                        </a:spcBef>
                        <a:buAutoNum type="arabicPeriod"/>
                        <a:tabLst>
                          <a:tab pos="373380" algn="l"/>
                        </a:tabLst>
                      </a:pP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Nombre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et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classification professionnelle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des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travailleurs  concernés par les mesures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de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suspension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des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contrats  ou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de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réduction du temps de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travail.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Lorsque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la 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procédure concerne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plus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d'un centre de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travail,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ces 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informations</a:t>
                      </a:r>
                      <a:r>
                        <a:rPr sz="1000" spc="-5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doivent</a:t>
                      </a:r>
                      <a:r>
                        <a:rPr sz="1000" spc="-4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être</a:t>
                      </a:r>
                      <a:r>
                        <a:rPr sz="1000" spc="-5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ventilées</a:t>
                      </a:r>
                      <a:r>
                        <a:rPr sz="1000" spc="-4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par</a:t>
                      </a:r>
                      <a:r>
                        <a:rPr sz="1000" spc="-5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centre</a:t>
                      </a:r>
                      <a:r>
                        <a:rPr sz="1000" spc="-5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spc="-5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travail 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et,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le cas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échéant,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par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province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et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par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Communauté 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autonome. Les données suivantes doivent être</a:t>
                      </a:r>
                      <a:r>
                        <a:rPr sz="1000" spc="-5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incluses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  <a:p>
                      <a:pPr marL="372745" algn="just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: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Carte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d'identité nationale, nom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et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prénom(s),</a:t>
                      </a:r>
                      <a:r>
                        <a:rPr sz="1000" spc="-1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numéro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  <a:p>
                      <a:pPr marL="372745" marR="64769" algn="just">
                        <a:lnSpc>
                          <a:spcPct val="116599"/>
                        </a:lnSpc>
                        <a:spcBef>
                          <a:spcPts val="5"/>
                        </a:spcBef>
                      </a:pP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d'affiliation au SS,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date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d'entrée dans l'entreprise,  groupe professionnel, spécialité, catégorie, salaire  journalier/mensuel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et</a:t>
                      </a:r>
                      <a:r>
                        <a:rPr sz="1000" spc="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âge.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  <a:p>
                      <a:pPr marL="372745" marR="64769" indent="-304800" algn="just">
                        <a:lnSpc>
                          <a:spcPct val="116500"/>
                        </a:lnSpc>
                        <a:spcBef>
                          <a:spcPts val="595"/>
                        </a:spcBef>
                        <a:buAutoNum type="arabicPeriod" startAt="3"/>
                        <a:tabLst>
                          <a:tab pos="373380" algn="l"/>
                        </a:tabLst>
                      </a:pP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Nombre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et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classification professionnelle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des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travailleurs  habituellement</a:t>
                      </a:r>
                      <a:r>
                        <a:rPr sz="1000" spc="-8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employés</a:t>
                      </a:r>
                      <a:r>
                        <a:rPr sz="1000" spc="-9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au</a:t>
                      </a:r>
                      <a:r>
                        <a:rPr sz="1000" spc="-6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cours</a:t>
                      </a:r>
                      <a:r>
                        <a:rPr sz="1000" spc="-7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spc="-8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la</a:t>
                      </a:r>
                      <a:r>
                        <a:rPr sz="1000" spc="-8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dernière</a:t>
                      </a:r>
                      <a:r>
                        <a:rPr sz="1000" spc="-8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année.  Lorsque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la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procédure de suspension des contrats ou de  réduction de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la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journée de travail concerne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plus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d'un  centre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de travail,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ces informations doivent être  ventilées par centre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de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travail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et,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le cas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échéant, par  province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et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par Communauté</a:t>
                      </a:r>
                      <a:r>
                        <a:rPr sz="1000" spc="-2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autonome.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  <a:p>
                      <a:pPr marL="372745" marR="65405" indent="-304800" algn="just">
                        <a:lnSpc>
                          <a:spcPct val="115999"/>
                        </a:lnSpc>
                        <a:spcBef>
                          <a:spcPts val="615"/>
                        </a:spcBef>
                        <a:buAutoNum type="arabicPeriod" startAt="3"/>
                        <a:tabLst>
                          <a:tab pos="373380" algn="l"/>
                        </a:tabLst>
                      </a:pP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Spécification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et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détail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des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mesures de suspension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des 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contrats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ou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de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réduction du temps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spc="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travail.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844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xfrm>
            <a:off x="592836" y="6728286"/>
            <a:ext cx="193675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EF3D3D"/>
                </a:solidFill>
              </a:rPr>
              <a:t>3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612648" y="449580"/>
            <a:ext cx="9488805" cy="12700"/>
          </a:xfrm>
          <a:custGeom>
            <a:avLst/>
            <a:gdLst/>
            <a:ahLst/>
            <a:cxnLst/>
            <a:rect l="l" t="t" r="r" b="b"/>
            <a:pathLst>
              <a:path w="9488805" h="12700">
                <a:moveTo>
                  <a:pt x="9488424" y="0"/>
                </a:moveTo>
                <a:lnTo>
                  <a:pt x="0" y="0"/>
                </a:lnTo>
                <a:lnTo>
                  <a:pt x="0" y="12192"/>
                </a:lnTo>
                <a:lnTo>
                  <a:pt x="9488424" y="12192"/>
                </a:lnTo>
                <a:lnTo>
                  <a:pt x="948842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55676" y="6740347"/>
            <a:ext cx="18415" cy="201295"/>
          </a:xfrm>
          <a:custGeom>
            <a:avLst/>
            <a:gdLst/>
            <a:ahLst/>
            <a:cxnLst/>
            <a:rect l="l" t="t" r="r" b="b"/>
            <a:pathLst>
              <a:path w="18415" h="201295">
                <a:moveTo>
                  <a:pt x="18287" y="0"/>
                </a:moveTo>
                <a:lnTo>
                  <a:pt x="0" y="0"/>
                </a:lnTo>
                <a:lnTo>
                  <a:pt x="0" y="201168"/>
                </a:lnTo>
                <a:lnTo>
                  <a:pt x="18287" y="201168"/>
                </a:lnTo>
                <a:lnTo>
                  <a:pt x="18287" y="0"/>
                </a:lnTo>
                <a:close/>
              </a:path>
            </a:pathLst>
          </a:custGeom>
          <a:solidFill>
            <a:srgbClr val="EF3D3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3204093"/>
              </p:ext>
            </p:extLst>
          </p:nvPr>
        </p:nvGraphicFramePr>
        <p:xfrm>
          <a:off x="624840" y="823214"/>
          <a:ext cx="9446259" cy="564128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201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522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738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44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10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FORCE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MAJEURE ERTE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  <a:p>
                      <a:pPr marL="269240" marR="264795" algn="ctr">
                        <a:lnSpc>
                          <a:spcPct val="116500"/>
                        </a:lnSpc>
                        <a:spcBef>
                          <a:spcPts val="595"/>
                        </a:spcBef>
                      </a:pP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(articles 47.3 et 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51.7 ET,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articles 31 et suivants 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du  </a:t>
                      </a:r>
                      <a:r>
                        <a:rPr sz="10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décret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royal 1483/2012, articles 22 et 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24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à 28 </a:t>
                      </a:r>
                      <a:r>
                        <a:rPr sz="10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du 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décret-loi royal</a:t>
                      </a:r>
                      <a:r>
                        <a:rPr sz="1000" b="1" spc="-1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8/2020)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76835" marB="0"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3D3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ERTE POUR LES CAUSES OBJECTIFS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  <a:p>
                      <a:pPr marL="260350" marR="252729" indent="-5080" algn="ctr">
                        <a:lnSpc>
                          <a:spcPct val="101499"/>
                        </a:lnSpc>
                        <a:spcBef>
                          <a:spcPts val="595"/>
                        </a:spcBef>
                      </a:pPr>
                      <a:r>
                        <a:rPr sz="10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(art.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47 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ET,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art. 16 et suivants </a:t>
                      </a:r>
                      <a:r>
                        <a:rPr sz="10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du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décret royal  1483/2012, art.23 et 25 à 28 </a:t>
                      </a:r>
                      <a:r>
                        <a:rPr sz="10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du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décret-loi royal  8/2020)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76835" marB="0"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3D3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2529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160"/>
                        </a:lnSpc>
                        <a:tabLst>
                          <a:tab pos="389890" algn="l"/>
                        </a:tabLst>
                      </a:pP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6.	Copie de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la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communication adressée aux travailleurs ou</a:t>
                      </a:r>
                      <a:r>
                        <a:rPr sz="1000" spc="1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à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389890" marR="63500">
                        <a:lnSpc>
                          <a:spcPts val="1400"/>
                        </a:lnSpc>
                        <a:spcBef>
                          <a:spcPts val="70"/>
                        </a:spcBef>
                      </a:pP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leurs représentants par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la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direction de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l'entreprise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au  début de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l'ERTE.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3380" indent="-305435" algn="just">
                        <a:lnSpc>
                          <a:spcPts val="1160"/>
                        </a:lnSpc>
                        <a:buAutoNum type="arabicPeriod" startAt="5"/>
                        <a:tabLst>
                          <a:tab pos="373380" algn="l"/>
                        </a:tabLst>
                      </a:pP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Critères</a:t>
                      </a:r>
                      <a:r>
                        <a:rPr sz="1000" spc="204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pris</a:t>
                      </a:r>
                      <a:r>
                        <a:rPr sz="1000" spc="2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en</a:t>
                      </a:r>
                      <a:r>
                        <a:rPr sz="1000" spc="229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compte</a:t>
                      </a:r>
                      <a:r>
                        <a:rPr sz="1000" spc="2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pour</a:t>
                      </a:r>
                      <a:r>
                        <a:rPr sz="1000" spc="204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la</a:t>
                      </a:r>
                      <a:r>
                        <a:rPr sz="1000" spc="2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désignation</a:t>
                      </a:r>
                      <a:r>
                        <a:rPr sz="1000" spc="21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des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372745" marR="66675" algn="just">
                        <a:lnSpc>
                          <a:spcPts val="1400"/>
                        </a:lnSpc>
                        <a:spcBef>
                          <a:spcPts val="70"/>
                        </a:spcBef>
                      </a:pP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travailleurs concernés par les mesures de suspension  de contrat ou de réduction du temps de</a:t>
                      </a:r>
                      <a:r>
                        <a:rPr sz="1000" spc="4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travail.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372745" marR="64769" indent="-304800" algn="just">
                        <a:lnSpc>
                          <a:spcPct val="116500"/>
                        </a:lnSpc>
                        <a:spcBef>
                          <a:spcPts val="520"/>
                        </a:spcBef>
                        <a:buAutoNum type="arabicPeriod" startAt="6"/>
                        <a:tabLst>
                          <a:tab pos="373380" algn="l"/>
                        </a:tabLst>
                      </a:pP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Une copie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de la communication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adressée aux  travailleurs ou à leurs représentants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par la direction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de  l'entreprise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de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son intention d'engager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la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procédure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de 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suspension des contrats ou de réduction du temps de 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travail.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372745" marR="65405" indent="-304800" algn="just">
                        <a:lnSpc>
                          <a:spcPct val="116500"/>
                        </a:lnSpc>
                        <a:spcBef>
                          <a:spcPts val="610"/>
                        </a:spcBef>
                        <a:buAutoNum type="arabicPeriod" startAt="6"/>
                        <a:tabLst>
                          <a:tab pos="373380" algn="l"/>
                        </a:tabLst>
                      </a:pP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Copie</a:t>
                      </a:r>
                      <a:r>
                        <a:rPr sz="1000" spc="-5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spc="-5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la</a:t>
                      </a:r>
                      <a:r>
                        <a:rPr sz="1000" spc="-4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communication</a:t>
                      </a:r>
                      <a:r>
                        <a:rPr sz="1000" spc="-4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adressée</a:t>
                      </a:r>
                      <a:r>
                        <a:rPr sz="1000" spc="-5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aux</a:t>
                      </a:r>
                      <a:r>
                        <a:rPr sz="1000" spc="-5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travailleurs</a:t>
                      </a:r>
                      <a:r>
                        <a:rPr sz="1000" spc="-4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ou 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à leurs représentants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par la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direction de l'entreprise au  début de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la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période de consultation.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372745" marR="64135" indent="-304800" algn="just">
                        <a:lnSpc>
                          <a:spcPct val="116599"/>
                        </a:lnSpc>
                        <a:spcBef>
                          <a:spcPts val="590"/>
                        </a:spcBef>
                        <a:buAutoNum type="arabicPeriod" startAt="6"/>
                        <a:tabLst>
                          <a:tab pos="373380" algn="l"/>
                        </a:tabLst>
                      </a:pP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Composition du comité de négociation ou,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le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cas  échéant,</a:t>
                      </a:r>
                      <a:r>
                        <a:rPr sz="1000" spc="-8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indication</a:t>
                      </a:r>
                      <a:r>
                        <a:rPr sz="1000" spc="-8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spc="-9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l'absence</a:t>
                      </a:r>
                      <a:r>
                        <a:rPr sz="1000" spc="-9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spc="-7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constitution</a:t>
                      </a:r>
                      <a:r>
                        <a:rPr sz="1000" spc="-8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dans</a:t>
                      </a:r>
                      <a:r>
                        <a:rPr sz="1000" spc="-9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les  délais</a:t>
                      </a:r>
                      <a:r>
                        <a:rPr sz="1000" spc="-1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légaux.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373380" indent="-305435" algn="just">
                        <a:lnSpc>
                          <a:spcPct val="100000"/>
                        </a:lnSpc>
                        <a:spcBef>
                          <a:spcPts val="790"/>
                        </a:spcBef>
                        <a:buAutoNum type="arabicPeriod" startAt="6"/>
                        <a:tabLst>
                          <a:tab pos="373380" algn="l"/>
                        </a:tabLst>
                      </a:pP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Rapport explicatif sur les causes de</a:t>
                      </a:r>
                      <a:r>
                        <a:rPr sz="1000" spc="1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l'ERTE.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373380" indent="-305435" algn="just">
                        <a:lnSpc>
                          <a:spcPct val="100000"/>
                        </a:lnSpc>
                        <a:spcBef>
                          <a:spcPts val="805"/>
                        </a:spcBef>
                        <a:buAutoNum type="arabicPeriod" startAt="6"/>
                        <a:tabLst>
                          <a:tab pos="373380" algn="l"/>
                        </a:tabLst>
                      </a:pP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Documentation probante des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causes.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372745" marR="65405" indent="-304800" algn="just">
                        <a:lnSpc>
                          <a:spcPct val="117000"/>
                        </a:lnSpc>
                        <a:spcBef>
                          <a:spcPts val="590"/>
                        </a:spcBef>
                        <a:buAutoNum type="arabicPeriod" startAt="6"/>
                        <a:tabLst>
                          <a:tab pos="373380" algn="l"/>
                        </a:tabLst>
                      </a:pP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Documentation supplémentaire selon les causes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de 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l’ERTE.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1118">
                <a:tc>
                  <a:txBody>
                    <a:bodyPr/>
                    <a:lstStyle/>
                    <a:p>
                      <a:pPr marL="93980" marR="89535" indent="187325">
                        <a:lnSpc>
                          <a:spcPct val="117200"/>
                        </a:lnSpc>
                        <a:spcBef>
                          <a:spcPts val="425"/>
                        </a:spcBef>
                      </a:pPr>
                      <a:r>
                        <a:rPr sz="1000" b="1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Principaux  </a:t>
                      </a:r>
                      <a:r>
                        <a:rPr sz="1000" b="1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effets</a:t>
                      </a:r>
                      <a:r>
                        <a:rPr sz="1000" b="1" spc="-5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pratiques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389890" marR="62230" indent="-321945" algn="just">
                        <a:lnSpc>
                          <a:spcPct val="116700"/>
                        </a:lnSpc>
                        <a:spcBef>
                          <a:spcPts val="430"/>
                        </a:spcBef>
                      </a:pP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1. Outre les économies salariales correspondantes découlant  de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la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suspension/réduction du temps de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travail, 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l'agrément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de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l'ERTE exonérera les entreprises du  paiement</a:t>
                      </a:r>
                      <a:r>
                        <a:rPr sz="1000" spc="10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des</a:t>
                      </a:r>
                      <a:r>
                        <a:rPr sz="1000" spc="10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cotisations</a:t>
                      </a:r>
                      <a:r>
                        <a:rPr sz="1000" spc="1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spc="9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sécurité</a:t>
                      </a:r>
                      <a:r>
                        <a:rPr sz="1000" spc="1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sociale,</a:t>
                      </a:r>
                      <a:r>
                        <a:rPr sz="1000" spc="10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jusqu'à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546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2745" marR="60960" indent="-304800" algn="just">
                        <a:lnSpc>
                          <a:spcPct val="116599"/>
                        </a:lnSpc>
                        <a:spcBef>
                          <a:spcPts val="430"/>
                        </a:spcBef>
                      </a:pP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1.</a:t>
                      </a:r>
                      <a:r>
                        <a:rPr sz="1000" spc="7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Bien que l'entreprise obtienne également les économies  de salaire correspondantes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grâce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à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la 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suspension/réduction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des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heures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de travail,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elle doit  continuer à payer les cotisations de sécurité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sociale 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correspondantes.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En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d'autres termes,</a:t>
                      </a:r>
                      <a:r>
                        <a:rPr sz="1000" spc="1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aucune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546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xfrm>
            <a:off x="592836" y="6728286"/>
            <a:ext cx="193675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EF3D3D"/>
                </a:solidFill>
              </a:rPr>
              <a:t>4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612648" y="449580"/>
            <a:ext cx="9488805" cy="12700"/>
          </a:xfrm>
          <a:custGeom>
            <a:avLst/>
            <a:gdLst/>
            <a:ahLst/>
            <a:cxnLst/>
            <a:rect l="l" t="t" r="r" b="b"/>
            <a:pathLst>
              <a:path w="9488805" h="12700">
                <a:moveTo>
                  <a:pt x="9488424" y="0"/>
                </a:moveTo>
                <a:lnTo>
                  <a:pt x="0" y="0"/>
                </a:lnTo>
                <a:lnTo>
                  <a:pt x="0" y="12192"/>
                </a:lnTo>
                <a:lnTo>
                  <a:pt x="9488424" y="12192"/>
                </a:lnTo>
                <a:lnTo>
                  <a:pt x="948842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55676" y="6740347"/>
            <a:ext cx="18415" cy="201295"/>
          </a:xfrm>
          <a:custGeom>
            <a:avLst/>
            <a:gdLst/>
            <a:ahLst/>
            <a:cxnLst/>
            <a:rect l="l" t="t" r="r" b="b"/>
            <a:pathLst>
              <a:path w="18415" h="201295">
                <a:moveTo>
                  <a:pt x="18287" y="0"/>
                </a:moveTo>
                <a:lnTo>
                  <a:pt x="0" y="0"/>
                </a:lnTo>
                <a:lnTo>
                  <a:pt x="0" y="201168"/>
                </a:lnTo>
                <a:lnTo>
                  <a:pt x="18287" y="201168"/>
                </a:lnTo>
                <a:lnTo>
                  <a:pt x="18287" y="0"/>
                </a:lnTo>
                <a:close/>
              </a:path>
            </a:pathLst>
          </a:custGeom>
          <a:solidFill>
            <a:srgbClr val="EF3D3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037141"/>
              </p:ext>
            </p:extLst>
          </p:nvPr>
        </p:nvGraphicFramePr>
        <p:xfrm>
          <a:off x="627887" y="823214"/>
          <a:ext cx="9446259" cy="410019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201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522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738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44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10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FORCE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MAJEURE ERTE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  <a:p>
                      <a:pPr marL="269240" marR="264795" algn="ctr">
                        <a:lnSpc>
                          <a:spcPct val="116500"/>
                        </a:lnSpc>
                        <a:spcBef>
                          <a:spcPts val="595"/>
                        </a:spcBef>
                      </a:pP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(articles 47.3 et 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51.7 ET,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articles 31 et suivants 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du  </a:t>
                      </a:r>
                      <a:r>
                        <a:rPr sz="10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décret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royal 1483/2012, articles 22 et 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24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à 28 </a:t>
                      </a:r>
                      <a:r>
                        <a:rPr sz="10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du 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décret-loi royal</a:t>
                      </a:r>
                      <a:r>
                        <a:rPr sz="1000" b="1" spc="-1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8/2020)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76835" marB="0"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3D3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ERTE POUR LES CAUSES OBJECTIFS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  <a:p>
                      <a:pPr marL="260350" marR="252729" indent="-5080" algn="ctr">
                        <a:lnSpc>
                          <a:spcPct val="101499"/>
                        </a:lnSpc>
                        <a:spcBef>
                          <a:spcPts val="595"/>
                        </a:spcBef>
                      </a:pPr>
                      <a:r>
                        <a:rPr sz="10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(art.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47 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ET,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art. 16 et suivants </a:t>
                      </a:r>
                      <a:r>
                        <a:rPr sz="10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du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décret royal  1483/2012, art.23 et 25 à 28 </a:t>
                      </a:r>
                      <a:r>
                        <a:rPr sz="10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du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décret-loi royal  8/2020)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76835" marB="0"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3D3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3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389890" algn="just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100%</a:t>
                      </a:r>
                      <a:r>
                        <a:rPr sz="1000" spc="-5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pour</a:t>
                      </a:r>
                      <a:r>
                        <a:rPr sz="1000" spc="-4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les</a:t>
                      </a:r>
                      <a:r>
                        <a:rPr sz="1000" spc="-3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entreprises</a:t>
                      </a:r>
                      <a:r>
                        <a:rPr sz="1000" spc="-4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spc="-3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moins</a:t>
                      </a:r>
                      <a:r>
                        <a:rPr sz="1000" spc="-5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spc="-5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50</a:t>
                      </a:r>
                      <a:r>
                        <a:rPr sz="1000" spc="-3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travailleurs,</a:t>
                      </a:r>
                      <a:r>
                        <a:rPr sz="1000" spc="-4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ou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389890" algn="just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75%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pour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celles de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plus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spc="-5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50.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389890" marR="61594" indent="-321945" algn="just">
                        <a:lnSpc>
                          <a:spcPct val="116500"/>
                        </a:lnSpc>
                        <a:spcBef>
                          <a:spcPts val="595"/>
                        </a:spcBef>
                      </a:pP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2. Le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salarié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concerné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aura le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droit de percevoir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des 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allocations de chômage pendant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la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durée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de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validité de  l'ERTE (70 %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de la base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réglementaire</a:t>
                      </a:r>
                      <a:r>
                        <a:rPr sz="975" spc="-7" baseline="29914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1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,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en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fonction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des 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montants maximum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et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minimum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selon l'IPREM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et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des  charges familiales), bien qu'aucune période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de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cotisation  minimum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ne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soit requise,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et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que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le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temps consommé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ne 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soit pas pris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en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compte pour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les besoins de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la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période  maximale de prestations.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Le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délai maximum pour  introduire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une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demande de prestation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est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également 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supprimé.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3380" algn="just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exonération de cotisations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de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sécurité sociale</a:t>
                      </a:r>
                      <a:r>
                        <a:rPr sz="1000" spc="10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n'est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373380" algn="just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prévue dans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ce type</a:t>
                      </a:r>
                      <a:r>
                        <a:rPr sz="1000" spc="-2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d'ERTE.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373380" marR="63500" indent="-304800" algn="just">
                        <a:lnSpc>
                          <a:spcPct val="116500"/>
                        </a:lnSpc>
                        <a:spcBef>
                          <a:spcPts val="595"/>
                        </a:spcBef>
                      </a:pP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2. L'employé concerné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aura droit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à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des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allocations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de 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chômage pendant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la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durée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de l'ERTE (70 %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de la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base  réglementaire, sur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la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base des montants maximum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et 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minimum selon l'IPREM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et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les charges familiales), bien  qu'aucune période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de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cotisation minimum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ne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soit  requise,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et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que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le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temps consommé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ne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soit pas pris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en 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compte aux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fins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de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la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période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maximale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spc="-25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prestations.  Le délai maximum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pour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introduire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une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demande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de 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prestation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est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également</a:t>
                      </a:r>
                      <a:r>
                        <a:rPr sz="1000" spc="2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supprimé.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8933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sz="1000" b="1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Remarque</a:t>
                      </a:r>
                      <a:r>
                        <a:rPr sz="1000" b="1" spc="-3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finale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800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89890" marR="62865" indent="-269875" algn="just">
                        <a:lnSpc>
                          <a:spcPct val="116300"/>
                        </a:lnSpc>
                        <a:spcBef>
                          <a:spcPts val="434"/>
                        </a:spcBef>
                        <a:buFont typeface="Symbol"/>
                        <a:buChar char=""/>
                        <a:tabLst>
                          <a:tab pos="390525" algn="l"/>
                        </a:tabLst>
                      </a:pP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En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résumé,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un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ERTE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fondé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sur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la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force majeure est,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en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principe,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réalisé dans des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délais plus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courts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et, en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outre, s'il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est 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autorisé,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il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représente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une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économie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pour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l'entreprise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en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termes de cotisations sociales, bien que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pour qu'il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puisse  prospérer,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le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rapport entre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la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situation de force majeure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et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l'impact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sur l'activité de l'entreprise doive être suffisamment  justifié.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object 6"/>
          <p:cNvSpPr/>
          <p:nvPr/>
        </p:nvSpPr>
        <p:spPr>
          <a:xfrm>
            <a:off x="630936" y="6366967"/>
            <a:ext cx="1829435" cy="9525"/>
          </a:xfrm>
          <a:custGeom>
            <a:avLst/>
            <a:gdLst/>
            <a:ahLst/>
            <a:cxnLst/>
            <a:rect l="l" t="t" r="r" b="b"/>
            <a:pathLst>
              <a:path w="1829435" h="9525">
                <a:moveTo>
                  <a:pt x="1829054" y="0"/>
                </a:moveTo>
                <a:lnTo>
                  <a:pt x="0" y="0"/>
                </a:lnTo>
                <a:lnTo>
                  <a:pt x="0" y="9143"/>
                </a:lnTo>
                <a:lnTo>
                  <a:pt x="1829054" y="9143"/>
                </a:lnTo>
                <a:lnTo>
                  <a:pt x="182905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18236" y="6425895"/>
            <a:ext cx="60325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dirty="0">
                <a:latin typeface="Liberation Sans Narrow"/>
                <a:cs typeface="Liberation Sans Narrow"/>
              </a:rPr>
              <a:t>1</a:t>
            </a:r>
            <a:endParaRPr sz="600">
              <a:latin typeface="Liberation Sans Narrow"/>
              <a:cs typeface="Liberation Sans Narrow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xfrm>
            <a:off x="592836" y="6728286"/>
            <a:ext cx="193675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EF3D3D"/>
                </a:solidFill>
              </a:rPr>
              <a:t>5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094028" y="6419799"/>
            <a:ext cx="8068309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latin typeface="Liberation Sans Narrow"/>
                <a:cs typeface="Liberation Sans Narrow"/>
              </a:rPr>
              <a:t>La </a:t>
            </a:r>
            <a:r>
              <a:rPr sz="900" spc="-5" dirty="0">
                <a:latin typeface="Liberation Sans Narrow"/>
                <a:cs typeface="Liberation Sans Narrow"/>
              </a:rPr>
              <a:t>base réglementaire est la </a:t>
            </a:r>
            <a:r>
              <a:rPr sz="900" dirty="0">
                <a:latin typeface="Liberation Sans Narrow"/>
                <a:cs typeface="Liberation Sans Narrow"/>
              </a:rPr>
              <a:t>moyenne </a:t>
            </a:r>
            <a:r>
              <a:rPr sz="900" spc="-5" dirty="0">
                <a:latin typeface="Liberation Sans Narrow"/>
                <a:cs typeface="Liberation Sans Narrow"/>
              </a:rPr>
              <a:t>des bases </a:t>
            </a:r>
            <a:r>
              <a:rPr sz="900" dirty="0">
                <a:latin typeface="Liberation Sans Narrow"/>
                <a:cs typeface="Liberation Sans Narrow"/>
              </a:rPr>
              <a:t>de </a:t>
            </a:r>
            <a:r>
              <a:rPr sz="900" spc="-5" dirty="0">
                <a:latin typeface="Liberation Sans Narrow"/>
                <a:cs typeface="Liberation Sans Narrow"/>
              </a:rPr>
              <a:t>cotisation </a:t>
            </a:r>
            <a:r>
              <a:rPr sz="900" dirty="0">
                <a:latin typeface="Liberation Sans Narrow"/>
                <a:cs typeface="Liberation Sans Narrow"/>
              </a:rPr>
              <a:t>pour</a:t>
            </a:r>
            <a:r>
              <a:rPr sz="900" spc="65" dirty="0">
                <a:latin typeface="Liberation Sans Narrow"/>
                <a:cs typeface="Liberation Sans Narrow"/>
              </a:rPr>
              <a:t> </a:t>
            </a:r>
            <a:r>
              <a:rPr sz="900" dirty="0">
                <a:latin typeface="Liberation Sans Narrow"/>
                <a:cs typeface="Liberation Sans Narrow"/>
              </a:rPr>
              <a:t>le </a:t>
            </a:r>
            <a:r>
              <a:rPr sz="900" spc="-5" dirty="0">
                <a:latin typeface="Liberation Sans Narrow"/>
                <a:cs typeface="Liberation Sans Narrow"/>
              </a:rPr>
              <a:t>chômage </a:t>
            </a:r>
            <a:r>
              <a:rPr sz="900" dirty="0">
                <a:latin typeface="Liberation Sans Narrow"/>
                <a:cs typeface="Liberation Sans Narrow"/>
              </a:rPr>
              <a:t>des </a:t>
            </a:r>
            <a:r>
              <a:rPr sz="900" spc="-5" dirty="0">
                <a:latin typeface="Liberation Sans Narrow"/>
                <a:cs typeface="Liberation Sans Narrow"/>
              </a:rPr>
              <a:t>180 derniers jours précédant la situation </a:t>
            </a:r>
            <a:r>
              <a:rPr sz="900" dirty="0">
                <a:latin typeface="Liberation Sans Narrow"/>
                <a:cs typeface="Liberation Sans Narrow"/>
              </a:rPr>
              <a:t>légale de </a:t>
            </a:r>
            <a:r>
              <a:rPr sz="900" spc="-5" dirty="0">
                <a:latin typeface="Liberation Sans Narrow"/>
                <a:cs typeface="Liberation Sans Narrow"/>
              </a:rPr>
              <a:t>chômage </a:t>
            </a:r>
            <a:r>
              <a:rPr sz="900" dirty="0">
                <a:latin typeface="Liberation Sans Narrow"/>
                <a:cs typeface="Liberation Sans Narrow"/>
              </a:rPr>
              <a:t>ou le </a:t>
            </a:r>
            <a:r>
              <a:rPr sz="900" spc="-5" dirty="0">
                <a:latin typeface="Liberation Sans Narrow"/>
                <a:cs typeface="Liberation Sans Narrow"/>
              </a:rPr>
              <a:t>moment </a:t>
            </a:r>
            <a:r>
              <a:rPr sz="900" dirty="0">
                <a:latin typeface="Liberation Sans Narrow"/>
                <a:cs typeface="Liberation Sans Narrow"/>
              </a:rPr>
              <a:t>où </a:t>
            </a:r>
            <a:r>
              <a:rPr sz="900" spc="-5" dirty="0">
                <a:latin typeface="Liberation Sans Narrow"/>
                <a:cs typeface="Liberation Sans Narrow"/>
              </a:rPr>
              <a:t>l'obligation de cotiser </a:t>
            </a:r>
            <a:r>
              <a:rPr sz="900" dirty="0">
                <a:latin typeface="Liberation Sans Narrow"/>
                <a:cs typeface="Liberation Sans Narrow"/>
              </a:rPr>
              <a:t>a </a:t>
            </a:r>
            <a:r>
              <a:rPr sz="900" spc="-5" dirty="0">
                <a:latin typeface="Liberation Sans Narrow"/>
                <a:cs typeface="Liberation Sans Narrow"/>
              </a:rPr>
              <a:t>pris </a:t>
            </a:r>
            <a:r>
              <a:rPr sz="900" dirty="0">
                <a:latin typeface="Liberation Sans Narrow"/>
                <a:cs typeface="Liberation Sans Narrow"/>
              </a:rPr>
              <a:t>fin.</a:t>
            </a:r>
            <a:endParaRPr sz="900">
              <a:latin typeface="Liberation Sans Narrow"/>
              <a:cs typeface="Liberation Sans Narrow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700" y="2714625"/>
            <a:ext cx="3446415" cy="185127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Words>1693</Words>
  <Application>Microsoft Office PowerPoint</Application>
  <PresentationFormat>Personalizado</PresentationFormat>
  <Paragraphs>95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Calibri</vt:lpstr>
      <vt:lpstr>Liberation Sans Narrow</vt:lpstr>
      <vt:lpstr>Symbol</vt:lpstr>
      <vt:lpstr>Times New Roman</vt:lpstr>
      <vt:lpstr>Verdana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Jose Maria Mesa</dc:creator>
  <cp:lastModifiedBy>Lubomir Pompl</cp:lastModifiedBy>
  <cp:revision>2</cp:revision>
  <dcterms:created xsi:type="dcterms:W3CDTF">2020-03-19T10:31:33Z</dcterms:created>
  <dcterms:modified xsi:type="dcterms:W3CDTF">2020-03-19T14:05:21Z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2020-03-19T00:00:00Z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2020-03-19T00:00:00Z</vt:filetime>
  </property>
</Properties>
</file>